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Slab-bold.fntdata"/><Relationship Id="rId6" Type="http://schemas.openxmlformats.org/officeDocument/2006/relationships/slide" Target="slides/slide1.xml"/><Relationship Id="rId18" Type="http://schemas.openxmlformats.org/officeDocument/2006/relationships/font" Target="fonts/RobotoSlab-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b78a50f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b78a50f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b6e71b3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b6e71b3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b6e71b3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b6e71b3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b78a50f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b78a50f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b15cd9e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b15cd9e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29a7d1d0-d071-11ee-9027-0372618bc02b: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29a7d1d0-d071-11ee-9027-0372618bc02b: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b78a50fc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b78a50fc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b15cd9e3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b15cd9e3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b15cd9e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b15cd9e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b15cd9e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b15cd9e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b78a50fc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bb78a50f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b6e71b3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b6e71b3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rgbClr val="FDCB3B"/>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rgbClr val="FDCB3B"/>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rgbClr val="FDCB3B"/>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Roboto Slab"/>
              <a:buNone/>
              <a:defRPr sz="2400">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a:off x="150" y="5076825"/>
            <a:ext cx="9143700" cy="66600"/>
          </a:xfrm>
          <a:prstGeom prst="rect">
            <a:avLst/>
          </a:prstGeom>
          <a:solidFill>
            <a:srgbClr val="FDC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60" name="Google Shape;60;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rgbClr val="FDCB3B"/>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cxnSp>
        <p:nvCxnSpPr>
          <p:cNvPr id="21" name="Google Shape;21;p4"/>
          <p:cNvCxnSpPr/>
          <p:nvPr/>
        </p:nvCxnSpPr>
        <p:spPr>
          <a:xfrm>
            <a:off x="492563" y="955484"/>
            <a:ext cx="424800" cy="0"/>
          </a:xfrm>
          <a:prstGeom prst="straightConnector1">
            <a:avLst/>
          </a:prstGeom>
          <a:noFill/>
          <a:ln cap="flat" cmpd="sng" w="38100">
            <a:solidFill>
              <a:srgbClr val="FDCB3B"/>
            </a:solidFill>
            <a:prstDash val="solid"/>
            <a:round/>
            <a:headEnd len="sm" w="sm" type="none"/>
            <a:tailEnd len="sm" w="sm" type="none"/>
          </a:ln>
        </p:spPr>
      </p:cxnSp>
      <p:sp>
        <p:nvSpPr>
          <p:cNvPr id="22" name="Google Shape;22;p4"/>
          <p:cNvSpPr txBox="1"/>
          <p:nvPr>
            <p:ph type="title"/>
          </p:nvPr>
        </p:nvSpPr>
        <p:spPr>
          <a:xfrm>
            <a:off x="387900" y="1532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4"/>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idx="3" type="body"/>
          </p:nvPr>
        </p:nvSpPr>
        <p:spPr>
          <a:xfrm>
            <a:off x="4756200" y="3775825"/>
            <a:ext cx="3999900" cy="342600"/>
          </a:xfrm>
          <a:prstGeom prst="rect">
            <a:avLst/>
          </a:prstGeom>
        </p:spPr>
        <p:txBody>
          <a:bodyPr anchorCtr="0" anchor="t" bIns="91425" lIns="91425" spcFirstLastPara="1" rIns="91425" wrap="square" tIns="91425">
            <a:normAutofit/>
          </a:bodyPr>
          <a:lstStyle>
            <a:lvl1pPr indent="-298450" lvl="0" marL="457200" rtl="0" algn="r">
              <a:spcBef>
                <a:spcPts val="0"/>
              </a:spcBef>
              <a:spcAft>
                <a:spcPts val="0"/>
              </a:spcAft>
              <a:buSzPts val="1100"/>
              <a:buChar char="●"/>
              <a:defRPr sz="1100"/>
            </a:lvl1pPr>
            <a:lvl2pPr indent="-279400" lvl="1" marL="914400" rtl="0" algn="r">
              <a:spcBef>
                <a:spcPts val="0"/>
              </a:spcBef>
              <a:spcAft>
                <a:spcPts val="0"/>
              </a:spcAft>
              <a:buSzPts val="800"/>
              <a:buChar char="○"/>
              <a:defRPr sz="800"/>
            </a:lvl2pPr>
            <a:lvl3pPr indent="-279400" lvl="2" marL="1371600" rtl="0" algn="r">
              <a:spcBef>
                <a:spcPts val="0"/>
              </a:spcBef>
              <a:spcAft>
                <a:spcPts val="0"/>
              </a:spcAft>
              <a:buSzPts val="800"/>
              <a:buChar char="■"/>
              <a:defRPr sz="800"/>
            </a:lvl3pPr>
            <a:lvl4pPr indent="-279400" lvl="3" marL="1828800" rtl="0" algn="r">
              <a:spcBef>
                <a:spcPts val="0"/>
              </a:spcBef>
              <a:spcAft>
                <a:spcPts val="0"/>
              </a:spcAft>
              <a:buSzPts val="800"/>
              <a:buChar char="●"/>
              <a:defRPr sz="800"/>
            </a:lvl4pPr>
            <a:lvl5pPr indent="-279400" lvl="4" marL="2286000" rtl="0" algn="r">
              <a:spcBef>
                <a:spcPts val="0"/>
              </a:spcBef>
              <a:spcAft>
                <a:spcPts val="0"/>
              </a:spcAft>
              <a:buSzPts val="800"/>
              <a:buChar char="○"/>
              <a:defRPr sz="800"/>
            </a:lvl5pPr>
            <a:lvl6pPr indent="-279400" lvl="5" marL="2743200" rtl="0" algn="r">
              <a:spcBef>
                <a:spcPts val="0"/>
              </a:spcBef>
              <a:spcAft>
                <a:spcPts val="0"/>
              </a:spcAft>
              <a:buSzPts val="800"/>
              <a:buChar char="■"/>
              <a:defRPr sz="800"/>
            </a:lvl6pPr>
            <a:lvl7pPr indent="-279400" lvl="6" marL="3200400" rtl="0" algn="r">
              <a:spcBef>
                <a:spcPts val="0"/>
              </a:spcBef>
              <a:spcAft>
                <a:spcPts val="0"/>
              </a:spcAft>
              <a:buSzPts val="800"/>
              <a:buChar char="●"/>
              <a:defRPr sz="800"/>
            </a:lvl7pPr>
            <a:lvl8pPr indent="-279400" lvl="7" marL="3657600" rtl="0" algn="r">
              <a:spcBef>
                <a:spcPts val="0"/>
              </a:spcBef>
              <a:spcAft>
                <a:spcPts val="0"/>
              </a:spcAft>
              <a:buSzPts val="800"/>
              <a:buChar char="○"/>
              <a:defRPr sz="800"/>
            </a:lvl8pPr>
            <a:lvl9pPr indent="-279400" lvl="8" marL="4114800" rtl="0" algn="r">
              <a:spcBef>
                <a:spcPts val="0"/>
              </a:spcBef>
              <a:spcAft>
                <a:spcPts val="0"/>
              </a:spcAft>
              <a:buSzPts val="800"/>
              <a:buChar char="■"/>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cxnSp>
        <p:nvCxnSpPr>
          <p:cNvPr id="28" name="Google Shape;28;p5"/>
          <p:cNvCxnSpPr/>
          <p:nvPr/>
        </p:nvCxnSpPr>
        <p:spPr>
          <a:xfrm>
            <a:off x="492563" y="955484"/>
            <a:ext cx="424800" cy="0"/>
          </a:xfrm>
          <a:prstGeom prst="straightConnector1">
            <a:avLst/>
          </a:prstGeom>
          <a:noFill/>
          <a:ln cap="flat" cmpd="sng" w="38100">
            <a:solidFill>
              <a:srgbClr val="FDCB3B"/>
            </a:solidFill>
            <a:prstDash val="solid"/>
            <a:round/>
            <a:headEnd len="sm" w="sm" type="none"/>
            <a:tailEnd len="sm" w="sm" type="none"/>
          </a:ln>
        </p:spPr>
      </p:cxnSp>
      <p:sp>
        <p:nvSpPr>
          <p:cNvPr id="29" name="Google Shape;29;p5"/>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ph idx="2" type="subTitle"/>
          </p:nvPr>
        </p:nvSpPr>
        <p:spPr>
          <a:xfrm>
            <a:off x="386975" y="10164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89218" y="1412277"/>
            <a:ext cx="331500" cy="0"/>
          </a:xfrm>
          <a:prstGeom prst="straightConnector1">
            <a:avLst/>
          </a:prstGeom>
          <a:noFill/>
          <a:ln cap="flat" cmpd="sng" w="38100">
            <a:solidFill>
              <a:srgbClr val="FDCB3B"/>
            </a:solidFill>
            <a:prstDash val="solid"/>
            <a:round/>
            <a:headEnd len="sm" w="sm" type="none"/>
            <a:tailEnd len="sm" w="sm" type="none"/>
          </a:ln>
        </p:spPr>
      </p:cxnSp>
      <p:sp>
        <p:nvSpPr>
          <p:cNvPr id="38" name="Google Shape;38;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75"/>
            <a:ext cx="4572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3"/>
            <a:ext cx="540900" cy="0"/>
          </a:xfrm>
          <a:prstGeom prst="straightConnector1">
            <a:avLst/>
          </a:prstGeom>
          <a:noFill/>
          <a:ln cap="flat" cmpd="sng" w="38100">
            <a:solidFill>
              <a:srgbClr val="FDCB3B"/>
            </a:solidFill>
            <a:prstDash val="solid"/>
            <a:round/>
            <a:headEnd len="sm" w="sm" type="none"/>
            <a:tailEnd len="sm" w="sm" type="none"/>
          </a:ln>
        </p:spPr>
      </p:cxnSp>
      <p:sp>
        <p:nvSpPr>
          <p:cNvPr id="47" name="Google Shape;47;p9"/>
          <p:cNvSpPr txBox="1"/>
          <p:nvPr>
            <p:ph idx="1" type="subTitle"/>
          </p:nvPr>
        </p:nvSpPr>
        <p:spPr>
          <a:xfrm>
            <a:off x="386975" y="1016400"/>
            <a:ext cx="8368200" cy="842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9"/>
          <p:cNvCxnSpPr/>
          <p:nvPr/>
        </p:nvCxnSpPr>
        <p:spPr>
          <a:xfrm>
            <a:off x="492563" y="955484"/>
            <a:ext cx="424800" cy="0"/>
          </a:xfrm>
          <a:prstGeom prst="straightConnector1">
            <a:avLst/>
          </a:prstGeom>
          <a:noFill/>
          <a:ln cap="flat" cmpd="sng" w="38100">
            <a:solidFill>
              <a:srgbClr val="FDCB3B"/>
            </a:solidFill>
            <a:prstDash val="solid"/>
            <a:round/>
            <a:headEnd len="sm" w="sm" type="none"/>
            <a:tailEnd len="sm" w="sm" type="none"/>
          </a:ln>
        </p:spPr>
      </p:cxnSp>
      <p:sp>
        <p:nvSpPr>
          <p:cNvPr id="50" name="Google Shape;50;p9"/>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9"/>
          <p:cNvSpPr txBox="1"/>
          <p:nvPr>
            <p:ph idx="2" type="body"/>
          </p:nvPr>
        </p:nvSpPr>
        <p:spPr>
          <a:xfrm>
            <a:off x="387900" y="1790875"/>
            <a:ext cx="3999900" cy="2625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 name="Google Shape;52;p9"/>
          <p:cNvSpPr txBox="1"/>
          <p:nvPr>
            <p:ph idx="3" type="body"/>
          </p:nvPr>
        </p:nvSpPr>
        <p:spPr>
          <a:xfrm>
            <a:off x="4756200" y="30900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9"/>
          <p:cNvSpPr txBox="1"/>
          <p:nvPr>
            <p:ph idx="4" type="body"/>
          </p:nvPr>
        </p:nvSpPr>
        <p:spPr>
          <a:xfrm>
            <a:off x="4756200" y="4537825"/>
            <a:ext cx="3999900" cy="342600"/>
          </a:xfrm>
          <a:prstGeom prst="rect">
            <a:avLst/>
          </a:prstGeom>
        </p:spPr>
        <p:txBody>
          <a:bodyPr anchorCtr="0" anchor="t" bIns="91425" lIns="91425" spcFirstLastPara="1" rIns="91425" wrap="square" tIns="91425">
            <a:normAutofit/>
          </a:bodyPr>
          <a:lstStyle>
            <a:lvl1pPr indent="-298450" lvl="0" marL="457200" rtl="0" algn="r">
              <a:spcBef>
                <a:spcPts val="0"/>
              </a:spcBef>
              <a:spcAft>
                <a:spcPts val="0"/>
              </a:spcAft>
              <a:buSzPts val="1100"/>
              <a:buChar char="●"/>
              <a:defRPr sz="1100"/>
            </a:lvl1pPr>
            <a:lvl2pPr indent="-279400" lvl="1" marL="914400" rtl="0" algn="r">
              <a:spcBef>
                <a:spcPts val="0"/>
              </a:spcBef>
              <a:spcAft>
                <a:spcPts val="0"/>
              </a:spcAft>
              <a:buSzPts val="800"/>
              <a:buChar char="○"/>
              <a:defRPr sz="800"/>
            </a:lvl2pPr>
            <a:lvl3pPr indent="-279400" lvl="2" marL="1371600" rtl="0" algn="r">
              <a:spcBef>
                <a:spcPts val="0"/>
              </a:spcBef>
              <a:spcAft>
                <a:spcPts val="0"/>
              </a:spcAft>
              <a:buSzPts val="800"/>
              <a:buChar char="■"/>
              <a:defRPr sz="800"/>
            </a:lvl3pPr>
            <a:lvl4pPr indent="-279400" lvl="3" marL="1828800" rtl="0" algn="r">
              <a:spcBef>
                <a:spcPts val="0"/>
              </a:spcBef>
              <a:spcAft>
                <a:spcPts val="0"/>
              </a:spcAft>
              <a:buSzPts val="800"/>
              <a:buChar char="●"/>
              <a:defRPr sz="800"/>
            </a:lvl4pPr>
            <a:lvl5pPr indent="-279400" lvl="4" marL="2286000" rtl="0" algn="r">
              <a:spcBef>
                <a:spcPts val="0"/>
              </a:spcBef>
              <a:spcAft>
                <a:spcPts val="0"/>
              </a:spcAft>
              <a:buSzPts val="800"/>
              <a:buChar char="○"/>
              <a:defRPr sz="800"/>
            </a:lvl5pPr>
            <a:lvl6pPr indent="-279400" lvl="5" marL="2743200" rtl="0" algn="r">
              <a:spcBef>
                <a:spcPts val="0"/>
              </a:spcBef>
              <a:spcAft>
                <a:spcPts val="0"/>
              </a:spcAft>
              <a:buSzPts val="800"/>
              <a:buChar char="■"/>
              <a:defRPr sz="800"/>
            </a:lvl6pPr>
            <a:lvl7pPr indent="-279400" lvl="6" marL="3200400" rtl="0" algn="r">
              <a:spcBef>
                <a:spcPts val="0"/>
              </a:spcBef>
              <a:spcAft>
                <a:spcPts val="0"/>
              </a:spcAft>
              <a:buSzPts val="800"/>
              <a:buChar char="●"/>
              <a:defRPr sz="800"/>
            </a:lvl7pPr>
            <a:lvl8pPr indent="-279400" lvl="7" marL="3657600" rtl="0" algn="r">
              <a:spcBef>
                <a:spcPts val="0"/>
              </a:spcBef>
              <a:spcAft>
                <a:spcPts val="0"/>
              </a:spcAft>
              <a:buSzPts val="800"/>
              <a:buChar char="○"/>
              <a:defRPr sz="800"/>
            </a:lvl8pPr>
            <a:lvl9pPr indent="-279400" lvl="8" marL="4114800" rtl="0" algn="r">
              <a:spcBef>
                <a:spcPts val="0"/>
              </a:spcBef>
              <a:spcAft>
                <a:spcPts val="0"/>
              </a:spcAft>
              <a:buSzPts val="800"/>
              <a:buChar char="■"/>
              <a:defRPr sz="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Font typeface="Roboto Slab"/>
              <a:buNone/>
              <a:defRPr>
                <a:latin typeface="Roboto Slab"/>
                <a:ea typeface="Roboto Slab"/>
                <a:cs typeface="Roboto Slab"/>
                <a:sym typeface="Roboto Slab"/>
              </a:defRPr>
            </a:lvl1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playground.tensorflow.org/#activation=tanh&amp;batchSize=10&amp;dataset=xor&amp;regDataset=reg-plane&amp;learningRate=0.03&amp;regularizationRate=0&amp;noise=0&amp;networkShape=4,2&amp;seed=0.8196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4" Type="http://schemas.openxmlformats.org/officeDocument/2006/relationships/hyperlink" Target="https://towardsdatascience.com/understanding-rnns-lstms-and-grus-ed62eb584d9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NEURAL NETWORK ZOO</a:t>
            </a:r>
            <a:endParaRPr/>
          </a:p>
        </p:txBody>
      </p:sp>
      <p:sp>
        <p:nvSpPr>
          <p:cNvPr id="69" name="Google Shape;69;p13"/>
          <p:cNvSpPr txBox="1"/>
          <p:nvPr>
            <p:ph idx="4" type="body"/>
          </p:nvPr>
        </p:nvSpPr>
        <p:spPr>
          <a:xfrm>
            <a:off x="-1809275" y="4619100"/>
            <a:ext cx="3999900" cy="3426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1200"/>
              </a:spcAft>
              <a:buNone/>
            </a:pPr>
            <a:r>
              <a:rPr lang="en"/>
              <a:t>TEAM: FUTURE WIZARDS OF AI</a:t>
            </a:r>
            <a:endParaRPr/>
          </a:p>
        </p:txBody>
      </p:sp>
      <p:pic>
        <p:nvPicPr>
          <p:cNvPr id="70" name="Google Shape;70;p13"/>
          <p:cNvPicPr preferRelativeResize="0"/>
          <p:nvPr/>
        </p:nvPicPr>
        <p:blipFill>
          <a:blip r:embed="rId3">
            <a:alphaModFix/>
          </a:blip>
          <a:stretch>
            <a:fillRect/>
          </a:stretch>
        </p:blipFill>
        <p:spPr>
          <a:xfrm>
            <a:off x="274150" y="712763"/>
            <a:ext cx="5331726" cy="3717974"/>
          </a:xfrm>
          <a:prstGeom prst="rect">
            <a:avLst/>
          </a:prstGeom>
          <a:noFill/>
          <a:ln>
            <a:noFill/>
          </a:ln>
        </p:spPr>
      </p:pic>
      <p:pic>
        <p:nvPicPr>
          <p:cNvPr id="71" name="Google Shape;71;p13"/>
          <p:cNvPicPr preferRelativeResize="0"/>
          <p:nvPr/>
        </p:nvPicPr>
        <p:blipFill>
          <a:blip r:embed="rId4">
            <a:alphaModFix/>
          </a:blip>
          <a:stretch>
            <a:fillRect/>
          </a:stretch>
        </p:blipFill>
        <p:spPr>
          <a:xfrm>
            <a:off x="6134350" y="1982356"/>
            <a:ext cx="2405625" cy="1178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0" y="0"/>
            <a:ext cx="9144000" cy="5143501"/>
          </a:xfrm>
          <a:prstGeom prst="rect">
            <a:avLst/>
          </a:prstGeom>
          <a:noFill/>
          <a:ln>
            <a:noFill/>
          </a:ln>
        </p:spPr>
      </p:pic>
      <p:sp>
        <p:nvSpPr>
          <p:cNvPr id="146" name="Google Shape;146;p22"/>
          <p:cNvSpPr txBox="1"/>
          <p:nvPr>
            <p:ph idx="1" type="subTitle"/>
          </p:nvPr>
        </p:nvSpPr>
        <p:spPr>
          <a:xfrm>
            <a:off x="2817625" y="358500"/>
            <a:ext cx="8368200" cy="84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0" y="-2"/>
            <a:ext cx="9144000" cy="5143501"/>
          </a:xfrm>
          <a:prstGeom prst="rect">
            <a:avLst/>
          </a:prstGeom>
          <a:noFill/>
          <a:ln>
            <a:noFill/>
          </a:ln>
        </p:spPr>
      </p:pic>
      <p:sp>
        <p:nvSpPr>
          <p:cNvPr id="152" name="Google Shape;152;p23"/>
          <p:cNvSpPr txBox="1"/>
          <p:nvPr>
            <p:ph idx="1" type="subTitle"/>
          </p:nvPr>
        </p:nvSpPr>
        <p:spPr>
          <a:xfrm>
            <a:off x="387900" y="478475"/>
            <a:ext cx="8368200" cy="84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Thank you for watching!</a:t>
            </a:r>
            <a:endParaRPr>
              <a:solidFill>
                <a:srgbClr val="000000"/>
              </a:solidFill>
            </a:endParaRPr>
          </a:p>
        </p:txBody>
      </p:sp>
      <p:sp>
        <p:nvSpPr>
          <p:cNvPr id="153" name="Google Shape;153;p23"/>
          <p:cNvSpPr txBox="1"/>
          <p:nvPr/>
        </p:nvSpPr>
        <p:spPr>
          <a:xfrm>
            <a:off x="6760500" y="3632150"/>
            <a:ext cx="2283300" cy="12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TEAM MEMBERS:</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Gabrielle Marshall</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Bryanna Wallace</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Daniel Wright</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Patrick Pacheco</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Winston Le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subTitle"/>
          </p:nvPr>
        </p:nvSpPr>
        <p:spPr>
          <a:xfrm>
            <a:off x="386975" y="1016400"/>
            <a:ext cx="8368200" cy="8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9" name="Google Shape;159;p24"/>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60" name="Google Shape;160;p24"/>
          <p:cNvSpPr txBox="1"/>
          <p:nvPr>
            <p:ph idx="2" type="body"/>
          </p:nvPr>
        </p:nvSpPr>
        <p:spPr>
          <a:xfrm>
            <a:off x="387900" y="2007325"/>
            <a:ext cx="3577500" cy="28731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i="1" lang="en"/>
              <a:t>Smilkov , D., &amp; Carter, S. (n.d.). Tensorflow - Neural Network Playground. A Neural Network Playground. </a:t>
            </a:r>
            <a:r>
              <a:rPr i="1" lang="en" u="sng">
                <a:solidFill>
                  <a:schemeClr val="hlink"/>
                </a:solidFill>
                <a:hlinkClick r:id="rId3"/>
              </a:rPr>
              <a:t>https://playground.tensorflow.org/#activation=tanh&amp;batchSize=10&amp;dataset=xor&amp;regDataset=reg-plane&amp;learningRate=0.03&amp;regularizationRate=0&amp;noise=0&amp;networkShape=4,2&amp;seed=0.81960&amp;showTestData=false&amp;discretize=false&amp;percTrainData=50&amp;x=true&amp;y=true&amp;xTimesY=false&amp;xSquared=false&amp;ySquared=false&amp;cosX=false&amp;sinX=false&amp;cosY=false&amp;sinY=false&amp;collectStats=false&amp;problem=classification&amp;initZero=false&amp;hideText=false</a:t>
            </a:r>
            <a:endParaRPr i="1"/>
          </a:p>
          <a:p>
            <a:pPr indent="0" lvl="0" marL="0" rtl="0" algn="l">
              <a:spcBef>
                <a:spcPts val="1200"/>
              </a:spcBef>
              <a:spcAft>
                <a:spcPts val="0"/>
              </a:spcAft>
              <a:buNone/>
            </a:pPr>
            <a:r>
              <a:rPr i="1" lang="en"/>
              <a:t>Asquith, N. (2019, December 26). Understanding RNNS, lstms and grus. Medium. </a:t>
            </a:r>
            <a:r>
              <a:rPr i="1" lang="en" u="sng">
                <a:solidFill>
                  <a:schemeClr val="hlink"/>
                </a:solidFill>
                <a:hlinkClick r:id="rId4"/>
              </a:rPr>
              <a:t>https://towardsdatascience.com/understanding-rnns-lstms-and-grus-ed62eb584d90</a:t>
            </a:r>
            <a:endParaRPr i="1"/>
          </a:p>
          <a:p>
            <a:pPr indent="0" lvl="0" marL="0" rtl="0" algn="l">
              <a:spcBef>
                <a:spcPts val="1200"/>
              </a:spcBef>
              <a:spcAft>
                <a:spcPts val="0"/>
              </a:spcAft>
              <a:buNone/>
            </a:pPr>
            <a:r>
              <a:rPr i="1" lang="en"/>
              <a:t>Shafkat, I. (2018, June 7). Intuitively understanding convolutions for deep learning. Medium. https://towardsdatascience.com/intuitively-understanding-convolutions-for-deep-learning-1f6f42faee1</a:t>
            </a:r>
            <a:endParaRPr i="1"/>
          </a:p>
          <a:p>
            <a:pPr indent="0" lvl="0" marL="0" rtl="0" algn="l">
              <a:spcBef>
                <a:spcPts val="1200"/>
              </a:spcBef>
              <a:spcAft>
                <a:spcPts val="0"/>
              </a:spcAft>
              <a:buNone/>
            </a:pPr>
            <a:r>
              <a:t/>
            </a:r>
            <a:endParaRPr i="1"/>
          </a:p>
          <a:p>
            <a:pPr indent="0" lvl="0" marL="0" rtl="0" algn="l">
              <a:spcBef>
                <a:spcPts val="1200"/>
              </a:spcBef>
              <a:spcAft>
                <a:spcPts val="0"/>
              </a:spcAft>
              <a:buNone/>
            </a:pPr>
            <a:r>
              <a:t/>
            </a:r>
            <a:endParaRPr i="1"/>
          </a:p>
          <a:p>
            <a:pPr indent="0" lvl="0" marL="0" rtl="0" algn="l">
              <a:spcBef>
                <a:spcPts val="1200"/>
              </a:spcBef>
              <a:spcAft>
                <a:spcPts val="1200"/>
              </a:spcAft>
              <a:buNone/>
            </a:pPr>
            <a:r>
              <a:t/>
            </a:r>
            <a:endParaRPr i="1"/>
          </a:p>
        </p:txBody>
      </p:sp>
      <p:sp>
        <p:nvSpPr>
          <p:cNvPr id="161" name="Google Shape;161;p24"/>
          <p:cNvSpPr txBox="1"/>
          <p:nvPr>
            <p:ph idx="3" type="body"/>
          </p:nvPr>
        </p:nvSpPr>
        <p:spPr>
          <a:xfrm>
            <a:off x="4756200" y="30900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2" name="Google Shape;162;p24"/>
          <p:cNvSpPr txBox="1"/>
          <p:nvPr>
            <p:ph idx="4" type="body"/>
          </p:nvPr>
        </p:nvSpPr>
        <p:spPr>
          <a:xfrm>
            <a:off x="4756200" y="4537825"/>
            <a:ext cx="3999900" cy="3426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400">
                <a:latin typeface="Roboto"/>
                <a:ea typeface="Roboto"/>
                <a:cs typeface="Roboto"/>
                <a:sym typeface="Roboto"/>
              </a:rPr>
              <a:t>WELCOME TO THE NEURAL NETWORK ZOO</a:t>
            </a:r>
            <a:endParaRPr sz="4400"/>
          </a:p>
        </p:txBody>
      </p:sp>
      <p:sp>
        <p:nvSpPr>
          <p:cNvPr id="77" name="Google Shape;77;p14"/>
          <p:cNvSpPr txBox="1"/>
          <p:nvPr>
            <p:ph idx="2" type="body"/>
          </p:nvPr>
        </p:nvSpPr>
        <p:spPr>
          <a:xfrm>
            <a:off x="387900" y="991725"/>
            <a:ext cx="2653200" cy="1215000"/>
          </a:xfrm>
          <a:prstGeom prst="rect">
            <a:avLst/>
          </a:prstGeom>
        </p:spPr>
        <p:txBody>
          <a:bodyPr anchorCtr="0" anchor="t" bIns="91425" lIns="91425" spcFirstLastPara="1" rIns="91425" wrap="square" tIns="91425">
            <a:normAutofit fontScale="85000" lnSpcReduction="10000"/>
          </a:bodyPr>
          <a:lstStyle/>
          <a:p>
            <a:pPr indent="-282575" lvl="0" marL="457200" rtl="0" algn="l">
              <a:spcBef>
                <a:spcPts val="0"/>
              </a:spcBef>
              <a:spcAft>
                <a:spcPts val="0"/>
              </a:spcAft>
              <a:buSzPct val="100000"/>
              <a:buChar char="●"/>
            </a:pPr>
            <a:r>
              <a:rPr lang="en" sz="1000"/>
              <a:t>This creative approach includes animals like the Convolutional Neural Network (CNN) Cheetah, Recurrent Neural Network (RNN) Raccoon, and Long Short-Term Memory (LSTM) Lemur, each representing a different neural model based on its traits and functionalities.</a:t>
            </a:r>
            <a:endParaRPr/>
          </a:p>
        </p:txBody>
      </p:sp>
      <p:pic>
        <p:nvPicPr>
          <p:cNvPr id="78" name="Google Shape;78;p14"/>
          <p:cNvPicPr preferRelativeResize="0"/>
          <p:nvPr/>
        </p:nvPicPr>
        <p:blipFill>
          <a:blip r:embed="rId3">
            <a:alphaModFix/>
          </a:blip>
          <a:stretch>
            <a:fillRect/>
          </a:stretch>
        </p:blipFill>
        <p:spPr>
          <a:xfrm>
            <a:off x="3131673" y="2503338"/>
            <a:ext cx="1907349" cy="2074249"/>
          </a:xfrm>
          <a:prstGeom prst="rect">
            <a:avLst/>
          </a:prstGeom>
          <a:noFill/>
          <a:ln>
            <a:noFill/>
          </a:ln>
        </p:spPr>
      </p:pic>
      <p:pic>
        <p:nvPicPr>
          <p:cNvPr id="79" name="Google Shape;79;p14"/>
          <p:cNvPicPr preferRelativeResize="0"/>
          <p:nvPr/>
        </p:nvPicPr>
        <p:blipFill>
          <a:blip r:embed="rId4">
            <a:alphaModFix/>
          </a:blip>
          <a:stretch>
            <a:fillRect/>
          </a:stretch>
        </p:blipFill>
        <p:spPr>
          <a:xfrm>
            <a:off x="332775" y="2206725"/>
            <a:ext cx="2219880" cy="2283825"/>
          </a:xfrm>
          <a:prstGeom prst="rect">
            <a:avLst/>
          </a:prstGeom>
          <a:noFill/>
          <a:ln>
            <a:noFill/>
          </a:ln>
        </p:spPr>
      </p:pic>
      <p:pic>
        <p:nvPicPr>
          <p:cNvPr id="80" name="Google Shape;80;p14"/>
          <p:cNvPicPr preferRelativeResize="0"/>
          <p:nvPr/>
        </p:nvPicPr>
        <p:blipFill>
          <a:blip r:embed="rId5">
            <a:alphaModFix/>
          </a:blip>
          <a:stretch>
            <a:fillRect/>
          </a:stretch>
        </p:blipFill>
        <p:spPr>
          <a:xfrm>
            <a:off x="5932500" y="1933516"/>
            <a:ext cx="1762700" cy="2644051"/>
          </a:xfrm>
          <a:prstGeom prst="rect">
            <a:avLst/>
          </a:prstGeom>
          <a:noFill/>
          <a:ln>
            <a:noFill/>
          </a:ln>
        </p:spPr>
      </p:pic>
      <p:sp>
        <p:nvSpPr>
          <p:cNvPr id="81" name="Google Shape;81;p14"/>
          <p:cNvSpPr txBox="1"/>
          <p:nvPr/>
        </p:nvSpPr>
        <p:spPr>
          <a:xfrm>
            <a:off x="475100" y="4490550"/>
            <a:ext cx="30876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MEET CONNIE: </a:t>
            </a:r>
            <a:endParaRPr sz="600">
              <a:solidFill>
                <a:schemeClr val="dk1"/>
              </a:solidFill>
              <a:latin typeface="Roboto"/>
              <a:ea typeface="Roboto"/>
              <a:cs typeface="Roboto"/>
              <a:sym typeface="Roboto"/>
            </a:endParaRPr>
          </a:p>
          <a:p>
            <a:pPr indent="0" lvl="0" marL="0" rtl="0" algn="l">
              <a:spcBef>
                <a:spcPts val="0"/>
              </a:spcBef>
              <a:spcAft>
                <a:spcPts val="0"/>
              </a:spcAft>
              <a:buNone/>
            </a:pPr>
            <a:r>
              <a:rPr lang="en" sz="600">
                <a:solidFill>
                  <a:schemeClr val="dk1"/>
                </a:solidFill>
                <a:latin typeface="Roboto"/>
                <a:ea typeface="Roboto"/>
                <a:cs typeface="Roboto"/>
                <a:sym typeface="Roboto"/>
              </a:rPr>
              <a:t>THE CONVOLUTIONAL NEURAL NETWORK CHEETAH</a:t>
            </a:r>
            <a:endParaRPr sz="600">
              <a:solidFill>
                <a:schemeClr val="dk1"/>
              </a:solidFill>
              <a:latin typeface="Roboto"/>
              <a:ea typeface="Roboto"/>
              <a:cs typeface="Roboto"/>
              <a:sym typeface="Roboto"/>
            </a:endParaRPr>
          </a:p>
        </p:txBody>
      </p:sp>
      <p:sp>
        <p:nvSpPr>
          <p:cNvPr id="82" name="Google Shape;82;p14"/>
          <p:cNvSpPr txBox="1"/>
          <p:nvPr/>
        </p:nvSpPr>
        <p:spPr>
          <a:xfrm>
            <a:off x="5932500" y="4506450"/>
            <a:ext cx="462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MEET LESTER: </a:t>
            </a:r>
            <a:endParaRPr sz="600">
              <a:solidFill>
                <a:schemeClr val="dk1"/>
              </a:solidFill>
              <a:latin typeface="Roboto"/>
              <a:ea typeface="Roboto"/>
              <a:cs typeface="Roboto"/>
              <a:sym typeface="Roboto"/>
            </a:endParaRPr>
          </a:p>
          <a:p>
            <a:pPr indent="0" lvl="0" marL="0" rtl="0" algn="l">
              <a:spcBef>
                <a:spcPts val="0"/>
              </a:spcBef>
              <a:spcAft>
                <a:spcPts val="0"/>
              </a:spcAft>
              <a:buNone/>
            </a:pPr>
            <a:r>
              <a:rPr lang="en" sz="600">
                <a:solidFill>
                  <a:schemeClr val="dk1"/>
                </a:solidFill>
                <a:latin typeface="Roboto"/>
                <a:ea typeface="Roboto"/>
                <a:cs typeface="Roboto"/>
                <a:sym typeface="Roboto"/>
              </a:rPr>
              <a:t>THE LONG SHORT-TERM MEMORY LEMUR</a:t>
            </a:r>
            <a:endParaRPr sz="600">
              <a:solidFill>
                <a:schemeClr val="dk1"/>
              </a:solidFill>
              <a:latin typeface="Roboto"/>
              <a:ea typeface="Roboto"/>
              <a:cs typeface="Roboto"/>
              <a:sym typeface="Roboto"/>
            </a:endParaRPr>
          </a:p>
        </p:txBody>
      </p:sp>
      <p:sp>
        <p:nvSpPr>
          <p:cNvPr id="83" name="Google Shape;83;p14"/>
          <p:cNvSpPr txBox="1"/>
          <p:nvPr/>
        </p:nvSpPr>
        <p:spPr>
          <a:xfrm>
            <a:off x="3193575" y="4506450"/>
            <a:ext cx="389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MEET RACHEL:</a:t>
            </a:r>
            <a:endParaRPr sz="600">
              <a:solidFill>
                <a:schemeClr val="dk1"/>
              </a:solidFill>
              <a:latin typeface="Roboto"/>
              <a:ea typeface="Roboto"/>
              <a:cs typeface="Roboto"/>
              <a:sym typeface="Roboto"/>
            </a:endParaRPr>
          </a:p>
          <a:p>
            <a:pPr indent="0" lvl="0" marL="0" rtl="0" algn="l">
              <a:spcBef>
                <a:spcPts val="0"/>
              </a:spcBef>
              <a:spcAft>
                <a:spcPts val="0"/>
              </a:spcAft>
              <a:buNone/>
            </a:pPr>
            <a:r>
              <a:rPr lang="en" sz="600">
                <a:solidFill>
                  <a:schemeClr val="dk1"/>
                </a:solidFill>
                <a:latin typeface="Roboto"/>
                <a:ea typeface="Roboto"/>
                <a:cs typeface="Roboto"/>
                <a:sym typeface="Roboto"/>
              </a:rPr>
              <a:t> THE RECURRENT NEURAL NETWORK RACCOON</a:t>
            </a:r>
            <a:endParaRPr sz="600">
              <a:solidFill>
                <a:schemeClr val="dk1"/>
              </a:solidFill>
              <a:latin typeface="Roboto"/>
              <a:ea typeface="Roboto"/>
              <a:cs typeface="Roboto"/>
              <a:sym typeface="Roboto"/>
            </a:endParaRPr>
          </a:p>
        </p:txBody>
      </p:sp>
      <p:pic>
        <p:nvPicPr>
          <p:cNvPr id="84" name="Google Shape;84;p14"/>
          <p:cNvPicPr preferRelativeResize="0"/>
          <p:nvPr/>
        </p:nvPicPr>
        <p:blipFill>
          <a:blip r:embed="rId6">
            <a:alphaModFix/>
          </a:blip>
          <a:stretch>
            <a:fillRect/>
          </a:stretch>
        </p:blipFill>
        <p:spPr>
          <a:xfrm rot="-388424">
            <a:off x="6830525" y="739748"/>
            <a:ext cx="1683150" cy="82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idx="1" type="subTitle"/>
          </p:nvPr>
        </p:nvSpPr>
        <p:spPr>
          <a:xfrm>
            <a:off x="386975" y="1016400"/>
            <a:ext cx="83682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Basics</a:t>
            </a:r>
            <a:endParaRPr/>
          </a:p>
        </p:txBody>
      </p:sp>
      <p:sp>
        <p:nvSpPr>
          <p:cNvPr id="90" name="Google Shape;90;p15"/>
          <p:cNvSpPr txBox="1"/>
          <p:nvPr>
            <p:ph type="title"/>
          </p:nvPr>
        </p:nvSpPr>
        <p:spPr>
          <a:xfrm>
            <a:off x="387900" y="305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Neural Networks</a:t>
            </a:r>
            <a:endParaRPr/>
          </a:p>
        </p:txBody>
      </p:sp>
      <p:sp>
        <p:nvSpPr>
          <p:cNvPr id="91" name="Google Shape;91;p15"/>
          <p:cNvSpPr txBox="1"/>
          <p:nvPr>
            <p:ph idx="2" type="body"/>
          </p:nvPr>
        </p:nvSpPr>
        <p:spPr>
          <a:xfrm>
            <a:off x="387900" y="1461875"/>
            <a:ext cx="3999900" cy="26253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Neural networks are computational models inspired by the human brain's structure. They are fundamental in advancing deep learning, enabling machines to recognize patterns, make decisions, and learn from data without being explicitly programmed.</a:t>
            </a:r>
            <a:endParaRPr sz="900"/>
          </a:p>
          <a:p>
            <a:pPr indent="0" lvl="0" marL="457200" rtl="0" algn="l">
              <a:spcBef>
                <a:spcPts val="1200"/>
              </a:spcBef>
              <a:spcAft>
                <a:spcPts val="0"/>
              </a:spcAft>
              <a:buNone/>
            </a:pPr>
            <a:r>
              <a:t/>
            </a:r>
            <a:endParaRPr sz="900"/>
          </a:p>
          <a:p>
            <a:pPr indent="-285750" lvl="0" marL="457200" rtl="0" algn="l">
              <a:spcBef>
                <a:spcPts val="1200"/>
              </a:spcBef>
              <a:spcAft>
                <a:spcPts val="0"/>
              </a:spcAft>
              <a:buSzPts val="900"/>
              <a:buChar char="●"/>
            </a:pPr>
            <a:r>
              <a:rPr b="1" lang="en" sz="900"/>
              <a:t>Basic Structure of a Neuron</a:t>
            </a:r>
            <a:r>
              <a:rPr lang="en" sz="900"/>
              <a:t>: A neuron, or node, is the basic unit of a neural network. It receives inputs, processes them based on its weights and biases, and then produces an output. Neurons are organized in layers: input, hidden, and output layers, facilitating complex data processing.</a:t>
            </a:r>
            <a:endParaRPr sz="900"/>
          </a:p>
          <a:p>
            <a:pPr indent="0" lvl="0" marL="0" rtl="0" algn="l">
              <a:spcBef>
                <a:spcPts val="1200"/>
              </a:spcBef>
              <a:spcAft>
                <a:spcPts val="1200"/>
              </a:spcAft>
              <a:buNone/>
            </a:pPr>
            <a:r>
              <a:t/>
            </a:r>
            <a:endParaRPr/>
          </a:p>
        </p:txBody>
      </p:sp>
      <p:pic>
        <p:nvPicPr>
          <p:cNvPr id="92" name="Google Shape;92;p15"/>
          <p:cNvPicPr preferRelativeResize="0"/>
          <p:nvPr/>
        </p:nvPicPr>
        <p:blipFill>
          <a:blip r:embed="rId3">
            <a:alphaModFix/>
          </a:blip>
          <a:stretch>
            <a:fillRect/>
          </a:stretch>
        </p:blipFill>
        <p:spPr>
          <a:xfrm>
            <a:off x="5538925" y="991725"/>
            <a:ext cx="2537902" cy="1768349"/>
          </a:xfrm>
          <a:prstGeom prst="rect">
            <a:avLst/>
          </a:prstGeom>
          <a:noFill/>
          <a:ln>
            <a:noFill/>
          </a:ln>
        </p:spPr>
      </p:pic>
      <p:pic>
        <p:nvPicPr>
          <p:cNvPr id="93" name="Google Shape;93;p15"/>
          <p:cNvPicPr preferRelativeResize="0"/>
          <p:nvPr/>
        </p:nvPicPr>
        <p:blipFill>
          <a:blip r:embed="rId4">
            <a:alphaModFix/>
          </a:blip>
          <a:stretch>
            <a:fillRect/>
          </a:stretch>
        </p:blipFill>
        <p:spPr>
          <a:xfrm>
            <a:off x="4490750" y="2876450"/>
            <a:ext cx="4500474" cy="2114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idx="2" type="body"/>
          </p:nvPr>
        </p:nvSpPr>
        <p:spPr>
          <a:xfrm>
            <a:off x="386975" y="1194450"/>
            <a:ext cx="3999900" cy="1799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Layers of neurons work together to form a neural network. The input layer receives the data, hidden layers process the information, and the output layer produces the final result. "Neurons" are assembled and linked, enabling them to communicate with one another. The network is then asked to solve a problem, which it repeatedly tries to accomplish, each time enhancing the connections that result in success and weakening those that result in failure.</a:t>
            </a:r>
            <a:endParaRPr/>
          </a:p>
          <a:p>
            <a:pPr indent="0" lvl="0" marL="0" rtl="0" algn="l">
              <a:spcBef>
                <a:spcPts val="1200"/>
              </a:spcBef>
              <a:spcAft>
                <a:spcPts val="1200"/>
              </a:spcAft>
              <a:buNone/>
            </a:pPr>
            <a:r>
              <a:t/>
            </a:r>
            <a:endParaRPr/>
          </a:p>
        </p:txBody>
      </p:sp>
      <p:pic>
        <p:nvPicPr>
          <p:cNvPr id="99" name="Google Shape;99;p16"/>
          <p:cNvPicPr preferRelativeResize="0"/>
          <p:nvPr/>
        </p:nvPicPr>
        <p:blipFill>
          <a:blip r:embed="rId3">
            <a:alphaModFix/>
          </a:blip>
          <a:stretch>
            <a:fillRect/>
          </a:stretch>
        </p:blipFill>
        <p:spPr>
          <a:xfrm>
            <a:off x="4386875" y="1088825"/>
            <a:ext cx="4572001" cy="3583357"/>
          </a:xfrm>
          <a:prstGeom prst="rect">
            <a:avLst/>
          </a:prstGeom>
          <a:noFill/>
          <a:ln>
            <a:noFill/>
          </a:ln>
        </p:spPr>
      </p:pic>
      <p:pic>
        <p:nvPicPr>
          <p:cNvPr id="100" name="Google Shape;100;p16"/>
          <p:cNvPicPr preferRelativeResize="0"/>
          <p:nvPr/>
        </p:nvPicPr>
        <p:blipFill>
          <a:blip r:embed="rId4">
            <a:alphaModFix/>
          </a:blip>
          <a:stretch>
            <a:fillRect/>
          </a:stretch>
        </p:blipFill>
        <p:spPr>
          <a:xfrm>
            <a:off x="896650" y="2808725"/>
            <a:ext cx="2849274" cy="186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87900" y="305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Hi, I’m Connie, </a:t>
            </a:r>
            <a:endParaRPr sz="2400"/>
          </a:p>
          <a:p>
            <a:pPr indent="0" lvl="0" marL="0" rtl="0" algn="l">
              <a:spcBef>
                <a:spcPts val="0"/>
              </a:spcBef>
              <a:spcAft>
                <a:spcPts val="0"/>
              </a:spcAft>
              <a:buNone/>
            </a:pPr>
            <a:r>
              <a:rPr lang="en" sz="2400"/>
              <a:t>The </a:t>
            </a:r>
            <a:r>
              <a:rPr lang="en" sz="2400"/>
              <a:t>Convolutional Neural Network (CNN) Cheetah</a:t>
            </a:r>
            <a:endParaRPr sz="2400"/>
          </a:p>
        </p:txBody>
      </p:sp>
      <p:sp>
        <p:nvSpPr>
          <p:cNvPr id="106" name="Google Shape;106;p17"/>
          <p:cNvSpPr txBox="1"/>
          <p:nvPr>
            <p:ph idx="2" type="body"/>
          </p:nvPr>
        </p:nvSpPr>
        <p:spPr>
          <a:xfrm>
            <a:off x="4021625" y="1102850"/>
            <a:ext cx="4515900" cy="312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FUN FACTS ABOUT ME: </a:t>
            </a:r>
            <a:endParaRPr/>
          </a:p>
          <a:p>
            <a:pPr indent="0" lvl="0" marL="0" rtl="0" algn="l">
              <a:spcBef>
                <a:spcPts val="1200"/>
              </a:spcBef>
              <a:spcAft>
                <a:spcPts val="0"/>
              </a:spcAft>
              <a:buNone/>
            </a:pPr>
            <a:r>
              <a:rPr lang="en"/>
              <a:t>I’m a specialized deep learning model designed for processing data </a:t>
            </a:r>
            <a:r>
              <a:rPr lang="en"/>
              <a:t>with a matrix-like structure, and</a:t>
            </a:r>
            <a:r>
              <a:rPr lang="en"/>
              <a:t> excel in tasks like image recognition, object detection, and image classification.</a:t>
            </a:r>
            <a:endParaRPr/>
          </a:p>
          <a:p>
            <a:pPr indent="0" lvl="0" marL="0" rtl="0" algn="l">
              <a:spcBef>
                <a:spcPts val="1200"/>
              </a:spcBef>
              <a:spcAft>
                <a:spcPts val="0"/>
              </a:spcAft>
              <a:buNone/>
            </a:pPr>
            <a:r>
              <a:rPr lang="en"/>
              <a:t>I apply filters to the input to create feature maps, highlighting important visual features like edges, textures, or specific objects.</a:t>
            </a:r>
            <a:endParaRPr/>
          </a:p>
          <a:p>
            <a:pPr indent="0" lvl="0" marL="0" rtl="0" algn="l">
              <a:spcBef>
                <a:spcPts val="1200"/>
              </a:spcBef>
              <a:spcAft>
                <a:spcPts val="1200"/>
              </a:spcAft>
              <a:buNone/>
            </a:pPr>
            <a:r>
              <a:rPr lang="en"/>
              <a:t>Pooling layers reduce the dimensionality of the feature maps, allowing me to be efficient in processing and analyzing images.</a:t>
            </a:r>
            <a:endParaRPr/>
          </a:p>
        </p:txBody>
      </p:sp>
      <p:pic>
        <p:nvPicPr>
          <p:cNvPr id="107" name="Google Shape;107;p17"/>
          <p:cNvPicPr preferRelativeResize="0"/>
          <p:nvPr/>
        </p:nvPicPr>
        <p:blipFill>
          <a:blip r:embed="rId3">
            <a:alphaModFix/>
          </a:blip>
          <a:stretch>
            <a:fillRect/>
          </a:stretch>
        </p:blipFill>
        <p:spPr>
          <a:xfrm>
            <a:off x="332803" y="1239625"/>
            <a:ext cx="3478701" cy="357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87900" y="305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Hi, I’m LESTER </a:t>
            </a:r>
            <a:endParaRPr sz="2400"/>
          </a:p>
          <a:p>
            <a:pPr indent="0" lvl="0" marL="0" rtl="0" algn="l">
              <a:spcBef>
                <a:spcPts val="0"/>
              </a:spcBef>
              <a:spcAft>
                <a:spcPts val="0"/>
              </a:spcAft>
              <a:buNone/>
            </a:pPr>
            <a:r>
              <a:rPr lang="en" sz="2400"/>
              <a:t>The Long Short-Term Memory Lemur</a:t>
            </a:r>
            <a:endParaRPr sz="2400"/>
          </a:p>
        </p:txBody>
      </p:sp>
      <p:sp>
        <p:nvSpPr>
          <p:cNvPr id="113" name="Google Shape;113;p18"/>
          <p:cNvSpPr txBox="1"/>
          <p:nvPr>
            <p:ph idx="2" type="body"/>
          </p:nvPr>
        </p:nvSpPr>
        <p:spPr>
          <a:xfrm>
            <a:off x="3945575" y="1168200"/>
            <a:ext cx="4478100" cy="33288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022"/>
              <a:t>FUN FACTS ABOUT ME: </a:t>
            </a:r>
            <a:endParaRPr sz="2022"/>
          </a:p>
          <a:p>
            <a:pPr indent="0" lvl="0" marL="0" rtl="0" algn="l">
              <a:spcBef>
                <a:spcPts val="1200"/>
              </a:spcBef>
              <a:spcAft>
                <a:spcPts val="0"/>
              </a:spcAft>
              <a:buNone/>
            </a:pPr>
            <a:r>
              <a:rPr lang="en" sz="1899"/>
              <a:t>I </a:t>
            </a:r>
            <a:r>
              <a:rPr lang="en" sz="1899"/>
              <a:t>excel in tasks where context or the sequence of data points is crucial, such as in language translation, speech recognition, and time series forecasting.</a:t>
            </a:r>
            <a:endParaRPr sz="1899"/>
          </a:p>
          <a:p>
            <a:pPr indent="0" lvl="0" marL="0" rtl="0" algn="l">
              <a:spcBef>
                <a:spcPts val="1200"/>
              </a:spcBef>
              <a:spcAft>
                <a:spcPts val="0"/>
              </a:spcAft>
              <a:buNone/>
            </a:pPr>
            <a:r>
              <a:rPr lang="en" sz="1899"/>
              <a:t>I use gates (input, forget, and output gates), which allow me to selectively remember or forget information. This mechanism helps me maintain information over long sequences, highly effective for applications involving long texts or time series data</a:t>
            </a:r>
            <a:endParaRPr sz="1899"/>
          </a:p>
          <a:p>
            <a:pPr indent="0" lvl="0" marL="0" rtl="0" algn="l">
              <a:spcBef>
                <a:spcPts val="1200"/>
              </a:spcBef>
              <a:spcAft>
                <a:spcPts val="0"/>
              </a:spcAft>
              <a:buNone/>
            </a:pPr>
            <a:r>
              <a:rPr lang="en" sz="1899"/>
              <a:t>I have been pivotal in advancing the performance of models in a variety of domains requiring an understanding of sequence and context, such as natural language processing and complex sequence prediction</a:t>
            </a:r>
            <a:endParaRPr sz="1899"/>
          </a:p>
          <a:p>
            <a:pPr indent="0" lvl="0" marL="0" rtl="0" algn="l">
              <a:spcBef>
                <a:spcPts val="1200"/>
              </a:spcBef>
              <a:spcAft>
                <a:spcPts val="1200"/>
              </a:spcAft>
              <a:buNone/>
            </a:pPr>
            <a:r>
              <a:t/>
            </a:r>
            <a:endParaRPr sz="1200"/>
          </a:p>
        </p:txBody>
      </p:sp>
      <p:pic>
        <p:nvPicPr>
          <p:cNvPr id="114" name="Google Shape;114;p18"/>
          <p:cNvPicPr preferRelativeResize="0"/>
          <p:nvPr/>
        </p:nvPicPr>
        <p:blipFill>
          <a:blip r:embed="rId3">
            <a:alphaModFix/>
          </a:blip>
          <a:stretch>
            <a:fillRect/>
          </a:stretch>
        </p:blipFill>
        <p:spPr>
          <a:xfrm>
            <a:off x="497425" y="1168200"/>
            <a:ext cx="2564650" cy="3846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87900" y="305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Hi, I’m Rachel</a:t>
            </a:r>
            <a:endParaRPr sz="2400"/>
          </a:p>
          <a:p>
            <a:pPr indent="0" lvl="0" marL="0" rtl="0" algn="l">
              <a:spcBef>
                <a:spcPts val="0"/>
              </a:spcBef>
              <a:spcAft>
                <a:spcPts val="0"/>
              </a:spcAft>
              <a:buNone/>
            </a:pPr>
            <a:r>
              <a:rPr lang="en" sz="2400"/>
              <a:t>The Recurrent Neural Network (RNN) Raccoon </a:t>
            </a:r>
            <a:endParaRPr sz="2400"/>
          </a:p>
        </p:txBody>
      </p:sp>
      <p:sp>
        <p:nvSpPr>
          <p:cNvPr id="120" name="Google Shape;120;p19"/>
          <p:cNvSpPr txBox="1"/>
          <p:nvPr>
            <p:ph idx="2" type="body"/>
          </p:nvPr>
        </p:nvSpPr>
        <p:spPr>
          <a:xfrm>
            <a:off x="4191350" y="1259100"/>
            <a:ext cx="4213200" cy="33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 FACTS ABOUT ME: </a:t>
            </a:r>
            <a:endParaRPr/>
          </a:p>
          <a:p>
            <a:pPr indent="0" lvl="0" marL="0" rtl="0" algn="l">
              <a:spcBef>
                <a:spcPts val="1200"/>
              </a:spcBef>
              <a:spcAft>
                <a:spcPts val="0"/>
              </a:spcAft>
              <a:buNone/>
            </a:pPr>
            <a:r>
              <a:rPr lang="en"/>
              <a:t>I’m designed for processing sequential data, (such as time series and natural language), by keeping memory of previous inputs in my internal state.</a:t>
            </a:r>
            <a:endParaRPr/>
          </a:p>
          <a:p>
            <a:pPr indent="0" lvl="0" marL="0" rtl="0" algn="l">
              <a:spcBef>
                <a:spcPts val="1200"/>
              </a:spcBef>
              <a:spcAft>
                <a:spcPts val="0"/>
              </a:spcAft>
              <a:buNone/>
            </a:pPr>
            <a:r>
              <a:rPr lang="en"/>
              <a:t>My architecture features loops, which allows information to persist from one step of the sequence to the next; this enables me to capture </a:t>
            </a:r>
            <a:r>
              <a:rPr lang="en"/>
              <a:t>time-based patterns</a:t>
            </a:r>
            <a:r>
              <a:rPr lang="en"/>
              <a:t> and relationships in the data.</a:t>
            </a:r>
            <a:endParaRPr/>
          </a:p>
          <a:p>
            <a:pPr indent="0" lvl="0" marL="0" rtl="0" algn="l">
              <a:spcBef>
                <a:spcPts val="1200"/>
              </a:spcBef>
              <a:spcAft>
                <a:spcPts val="1200"/>
              </a:spcAft>
              <a:buNone/>
            </a:pPr>
            <a:r>
              <a:rPr lang="en"/>
              <a:t>I have problems with vanishing and exploding gradients, which makes training difficult for long sequences. LSTMs and GRUs have helped.</a:t>
            </a:r>
            <a:endParaRPr/>
          </a:p>
        </p:txBody>
      </p:sp>
      <p:pic>
        <p:nvPicPr>
          <p:cNvPr id="121" name="Google Shape;121;p19"/>
          <p:cNvPicPr preferRelativeResize="0"/>
          <p:nvPr/>
        </p:nvPicPr>
        <p:blipFill>
          <a:blip r:embed="rId3">
            <a:alphaModFix/>
          </a:blip>
          <a:stretch>
            <a:fillRect/>
          </a:stretch>
        </p:blipFill>
        <p:spPr>
          <a:xfrm>
            <a:off x="387900" y="1063950"/>
            <a:ext cx="3537450" cy="3846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 type="subTitle"/>
          </p:nvPr>
        </p:nvSpPr>
        <p:spPr>
          <a:xfrm>
            <a:off x="387900" y="1390200"/>
            <a:ext cx="8368200" cy="84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Daniel Smilkov and Shan Carter created a fun interactive game to help lovers of deep learning such as ourselves to get a better understanding of the concept of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Objective: To understand the basics of neural network architecture and how different parameters affect learning</a:t>
            </a:r>
            <a:endParaRPr/>
          </a:p>
        </p:txBody>
      </p:sp>
      <p:sp>
        <p:nvSpPr>
          <p:cNvPr id="127" name="Google Shape;127;p20"/>
          <p:cNvSpPr txBox="1"/>
          <p:nvPr>
            <p:ph type="title"/>
          </p:nvPr>
        </p:nvSpPr>
        <p:spPr>
          <a:xfrm>
            <a:off x="347275" y="2975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Let’s play a game!</a:t>
            </a:r>
            <a:endParaRPr/>
          </a:p>
        </p:txBody>
      </p:sp>
      <p:sp>
        <p:nvSpPr>
          <p:cNvPr id="128" name="Google Shape;128;p20"/>
          <p:cNvSpPr txBox="1"/>
          <p:nvPr>
            <p:ph idx="2" type="body"/>
          </p:nvPr>
        </p:nvSpPr>
        <p:spPr>
          <a:xfrm>
            <a:off x="347275" y="4074175"/>
            <a:ext cx="3999900" cy="262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VISIT playground.tensorflow.org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1" type="subTitle"/>
          </p:nvPr>
        </p:nvSpPr>
        <p:spPr>
          <a:xfrm>
            <a:off x="386975" y="1016400"/>
            <a:ext cx="8368200" cy="8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Review of Approaches</a:t>
            </a:r>
            <a:endParaRPr/>
          </a:p>
        </p:txBody>
      </p:sp>
      <p:sp>
        <p:nvSpPr>
          <p:cNvPr id="134" name="Google Shape;134;p21"/>
          <p:cNvSpPr txBox="1"/>
          <p:nvPr>
            <p:ph type="title"/>
          </p:nvPr>
        </p:nvSpPr>
        <p:spPr>
          <a:xfrm>
            <a:off x="387900" y="30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35" name="Google Shape;135;p21"/>
          <p:cNvSpPr txBox="1"/>
          <p:nvPr>
            <p:ph idx="2" type="body"/>
          </p:nvPr>
        </p:nvSpPr>
        <p:spPr>
          <a:xfrm>
            <a:off x="387900" y="1790875"/>
            <a:ext cx="3999900" cy="26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ECECEC"/>
                </a:solidFill>
              </a:rPr>
              <a:t>Introducing a dynamic ensemble of neural network models: CNN Cheetah, RNN Raccoon, and LSTM Lemur. Each tailored for specific tasks: CNNs excel in image analysis, RNNs in sequential data processing, and LSTMs in retaining long-term information. By leveraging their unique strengths, we drive innovation across domains, from computer vision to natural language understanding, unlocking transformative AI solutions.</a:t>
            </a:r>
            <a:endParaRPr sz="1200">
              <a:solidFill>
                <a:srgbClr val="ECECEC"/>
              </a:solidFill>
            </a:endParaRPr>
          </a:p>
          <a:p>
            <a:pPr indent="0" lvl="0" marL="0" rtl="0" algn="l">
              <a:spcBef>
                <a:spcPts val="1200"/>
              </a:spcBef>
              <a:spcAft>
                <a:spcPts val="1200"/>
              </a:spcAft>
              <a:buNone/>
            </a:pPr>
            <a:r>
              <a:rPr lang="en" sz="1200">
                <a:solidFill>
                  <a:srgbClr val="ECECEC"/>
                </a:solidFill>
              </a:rPr>
              <a:t>As we continue to refine and integrate these models, we embark on a journey towards a future where AI transforms our world in profound and meaningful ways.</a:t>
            </a:r>
            <a:endParaRPr sz="1200">
              <a:solidFill>
                <a:srgbClr val="ECECEC"/>
              </a:solidFill>
            </a:endParaRPr>
          </a:p>
        </p:txBody>
      </p:sp>
      <p:sp>
        <p:nvSpPr>
          <p:cNvPr id="136" name="Google Shape;136;p21"/>
          <p:cNvSpPr txBox="1"/>
          <p:nvPr>
            <p:ph idx="3" type="body"/>
          </p:nvPr>
        </p:nvSpPr>
        <p:spPr>
          <a:xfrm>
            <a:off x="4666500" y="1086450"/>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7" name="Google Shape;137;p21"/>
          <p:cNvSpPr txBox="1"/>
          <p:nvPr>
            <p:ph idx="4" type="body"/>
          </p:nvPr>
        </p:nvSpPr>
        <p:spPr>
          <a:xfrm>
            <a:off x="4756200" y="4537825"/>
            <a:ext cx="3999900" cy="3426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1200"/>
              </a:spcAft>
              <a:buNone/>
            </a:pPr>
            <a:r>
              <a:t/>
            </a:r>
            <a:endParaRPr/>
          </a:p>
        </p:txBody>
      </p:sp>
      <p:pic>
        <p:nvPicPr>
          <p:cNvPr id="138" name="Google Shape;138;p21"/>
          <p:cNvPicPr preferRelativeResize="0"/>
          <p:nvPr/>
        </p:nvPicPr>
        <p:blipFill>
          <a:blip r:embed="rId3">
            <a:alphaModFix/>
          </a:blip>
          <a:stretch>
            <a:fillRect/>
          </a:stretch>
        </p:blipFill>
        <p:spPr>
          <a:xfrm>
            <a:off x="4756200" y="737473"/>
            <a:ext cx="1782925" cy="1834275"/>
          </a:xfrm>
          <a:prstGeom prst="rect">
            <a:avLst/>
          </a:prstGeom>
          <a:noFill/>
          <a:ln>
            <a:noFill/>
          </a:ln>
        </p:spPr>
      </p:pic>
      <p:pic>
        <p:nvPicPr>
          <p:cNvPr id="139" name="Google Shape;139;p21"/>
          <p:cNvPicPr preferRelativeResize="0"/>
          <p:nvPr/>
        </p:nvPicPr>
        <p:blipFill>
          <a:blip r:embed="rId4">
            <a:alphaModFix/>
          </a:blip>
          <a:stretch>
            <a:fillRect/>
          </a:stretch>
        </p:blipFill>
        <p:spPr>
          <a:xfrm>
            <a:off x="6830400" y="137925"/>
            <a:ext cx="1532825" cy="2299225"/>
          </a:xfrm>
          <a:prstGeom prst="rect">
            <a:avLst/>
          </a:prstGeom>
          <a:noFill/>
          <a:ln>
            <a:noFill/>
          </a:ln>
        </p:spPr>
      </p:pic>
      <p:pic>
        <p:nvPicPr>
          <p:cNvPr id="140" name="Google Shape;140;p21"/>
          <p:cNvPicPr preferRelativeResize="0"/>
          <p:nvPr/>
        </p:nvPicPr>
        <p:blipFill>
          <a:blip r:embed="rId5">
            <a:alphaModFix/>
          </a:blip>
          <a:stretch>
            <a:fillRect/>
          </a:stretch>
        </p:blipFill>
        <p:spPr>
          <a:xfrm>
            <a:off x="6048625" y="2594263"/>
            <a:ext cx="1614750" cy="1756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FDCB3B"/>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